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 id="2147483708" r:id="rId2"/>
  </p:sldMasterIdLst>
  <p:notesMasterIdLst>
    <p:notesMasterId r:id="rId7"/>
  </p:notesMasterIdLst>
  <p:sldIdLst>
    <p:sldId id="256" r:id="rId3"/>
    <p:sldId id="257" r:id="rId4"/>
    <p:sldId id="258" r:id="rId5"/>
    <p:sldId id="259" r:id="rId6"/>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164" y="2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24CD90CC-7CAC-4AD3-8DC0-1EA512C2A8E4}" type="datetimeFigureOut">
              <a:rPr lang="en-US" smtClean="0"/>
              <a:t>2/21/2021</a:t>
            </a:fld>
            <a:endParaRPr lang="en-US"/>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AC0A412B-CA4E-49B8-9289-86D6DF2CA8A2}" type="slidenum">
              <a:rPr lang="en-US" smtClean="0"/>
              <a:t>‹#›</a:t>
            </a:fld>
            <a:endParaRPr lang="en-US"/>
          </a:p>
        </p:txBody>
      </p:sp>
    </p:spTree>
    <p:extLst>
      <p:ext uri="{BB962C8B-B14F-4D97-AF65-F5344CB8AC3E}">
        <p14:creationId xmlns:p14="http://schemas.microsoft.com/office/powerpoint/2010/main" val="2956315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81342887-A185-4E43-BAEA-4E3EA775FD2A}" type="datetime1">
              <a:rPr lang="en-US" smtClean="0"/>
              <a:t>2/21/2021</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914A4DCA-6CD1-495F-BB14-98131FAA8D6E}" type="datetime1">
              <a:rPr lang="en-US" smtClean="0"/>
              <a:t>2/21/2021</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5B2D53C4-1367-4E39-80B9-CBD13E76A87B}" type="datetime1">
              <a:rPr lang="en-US" smtClean="0"/>
              <a:t>2/21/2021</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7F5040-AE89-4868-B493-E257E724F0E3}" type="datetime1">
              <a:rPr lang="en-US" smtClean="0"/>
              <a:t>2/21/2021</a:t>
            </a:fld>
            <a:endParaRPr lang="en-US"/>
          </a:p>
        </p:txBody>
      </p:sp>
      <p:sp>
        <p:nvSpPr>
          <p:cNvPr id="5" name="Footer Placeholder 4"/>
          <p:cNvSpPr>
            <a:spLocks noGrp="1"/>
          </p:cNvSpPr>
          <p:nvPr>
            <p:ph type="ftr" sz="quarter" idx="11"/>
          </p:nvPr>
        </p:nvSpPr>
        <p:spPr/>
        <p:txBody>
          <a:bodyPr/>
          <a:lstStyle/>
          <a:p>
            <a:r>
              <a:rPr lang="en-US" smtClean="0"/>
              <a:t>STC skills for technology and coring</a:t>
            </a:r>
            <a:endParaRPr lang="en-US"/>
          </a:p>
        </p:txBody>
      </p:sp>
      <p:sp>
        <p:nvSpPr>
          <p:cNvPr id="6" name="Slide Number Placeholder 5"/>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2565239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A2EFCD-47B1-46F4-91FD-39880889D071}" type="datetime1">
              <a:rPr lang="en-US" smtClean="0"/>
              <a:t>2/21/2021</a:t>
            </a:fld>
            <a:endParaRPr lang="en-US"/>
          </a:p>
        </p:txBody>
      </p:sp>
      <p:sp>
        <p:nvSpPr>
          <p:cNvPr id="5" name="Footer Placeholder 4"/>
          <p:cNvSpPr>
            <a:spLocks noGrp="1"/>
          </p:cNvSpPr>
          <p:nvPr>
            <p:ph type="ftr" sz="quarter" idx="11"/>
          </p:nvPr>
        </p:nvSpPr>
        <p:spPr/>
        <p:txBody>
          <a:bodyPr/>
          <a:lstStyle/>
          <a:p>
            <a:r>
              <a:rPr lang="en-US" smtClean="0"/>
              <a:t>STC skills for technology and coring</a:t>
            </a:r>
            <a:endParaRPr lang="en-US"/>
          </a:p>
        </p:txBody>
      </p:sp>
      <p:sp>
        <p:nvSpPr>
          <p:cNvPr id="6" name="Slide Number Placeholder 5"/>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1273440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05896A-119D-4AF7-BEEC-500C1029EF60}" type="datetime1">
              <a:rPr lang="en-US" smtClean="0"/>
              <a:t>2/21/2021</a:t>
            </a:fld>
            <a:endParaRPr lang="en-US"/>
          </a:p>
        </p:txBody>
      </p:sp>
      <p:sp>
        <p:nvSpPr>
          <p:cNvPr id="5" name="Footer Placeholder 4"/>
          <p:cNvSpPr>
            <a:spLocks noGrp="1"/>
          </p:cNvSpPr>
          <p:nvPr>
            <p:ph type="ftr" sz="quarter" idx="11"/>
          </p:nvPr>
        </p:nvSpPr>
        <p:spPr/>
        <p:txBody>
          <a:bodyPr/>
          <a:lstStyle/>
          <a:p>
            <a:r>
              <a:rPr lang="en-US" smtClean="0"/>
              <a:t>STC skills for technology and coring</a:t>
            </a:r>
            <a:endParaRPr lang="en-US"/>
          </a:p>
        </p:txBody>
      </p:sp>
      <p:sp>
        <p:nvSpPr>
          <p:cNvPr id="6" name="Slide Number Placeholder 5"/>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25050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3DFDB6-0837-4586-9384-586ADF5EA8AE}" type="datetime1">
              <a:rPr lang="en-US" smtClean="0"/>
              <a:t>2/21/2021</a:t>
            </a:fld>
            <a:endParaRPr lang="en-US"/>
          </a:p>
        </p:txBody>
      </p:sp>
      <p:sp>
        <p:nvSpPr>
          <p:cNvPr id="6" name="Footer Placeholder 5"/>
          <p:cNvSpPr>
            <a:spLocks noGrp="1"/>
          </p:cNvSpPr>
          <p:nvPr>
            <p:ph type="ftr" sz="quarter" idx="11"/>
          </p:nvPr>
        </p:nvSpPr>
        <p:spPr/>
        <p:txBody>
          <a:bodyPr/>
          <a:lstStyle/>
          <a:p>
            <a:r>
              <a:rPr lang="en-US" smtClean="0"/>
              <a:t>STC skills for technology and coring</a:t>
            </a:r>
            <a:endParaRPr lang="en-US"/>
          </a:p>
        </p:txBody>
      </p:sp>
      <p:sp>
        <p:nvSpPr>
          <p:cNvPr id="7" name="Slide Number Placeholder 6"/>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2025494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6174BC-F77E-4416-8DCC-0F47D616FF7C}" type="datetime1">
              <a:rPr lang="en-US" smtClean="0"/>
              <a:t>2/21/2021</a:t>
            </a:fld>
            <a:endParaRPr lang="en-US"/>
          </a:p>
        </p:txBody>
      </p:sp>
      <p:sp>
        <p:nvSpPr>
          <p:cNvPr id="8" name="Footer Placeholder 7"/>
          <p:cNvSpPr>
            <a:spLocks noGrp="1"/>
          </p:cNvSpPr>
          <p:nvPr>
            <p:ph type="ftr" sz="quarter" idx="11"/>
          </p:nvPr>
        </p:nvSpPr>
        <p:spPr/>
        <p:txBody>
          <a:bodyPr/>
          <a:lstStyle/>
          <a:p>
            <a:r>
              <a:rPr lang="en-US" smtClean="0"/>
              <a:t>STC skills for technology and coring</a:t>
            </a:r>
            <a:endParaRPr lang="en-US"/>
          </a:p>
        </p:txBody>
      </p:sp>
      <p:sp>
        <p:nvSpPr>
          <p:cNvPr id="9" name="Slide Number Placeholder 8"/>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1778269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54D9E0-F9DE-44DC-B109-B7FF36086102}" type="datetime1">
              <a:rPr lang="en-US" smtClean="0"/>
              <a:t>2/21/2021</a:t>
            </a:fld>
            <a:endParaRPr lang="en-US"/>
          </a:p>
        </p:txBody>
      </p:sp>
      <p:sp>
        <p:nvSpPr>
          <p:cNvPr id="4" name="Footer Placeholder 3"/>
          <p:cNvSpPr>
            <a:spLocks noGrp="1"/>
          </p:cNvSpPr>
          <p:nvPr>
            <p:ph type="ftr" sz="quarter" idx="11"/>
          </p:nvPr>
        </p:nvSpPr>
        <p:spPr/>
        <p:txBody>
          <a:bodyPr/>
          <a:lstStyle/>
          <a:p>
            <a:r>
              <a:rPr lang="en-US" smtClean="0"/>
              <a:t>STC skills for technology and coring</a:t>
            </a:r>
            <a:endParaRPr lang="en-US"/>
          </a:p>
        </p:txBody>
      </p:sp>
      <p:sp>
        <p:nvSpPr>
          <p:cNvPr id="5" name="Slide Number Placeholder 4"/>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3823266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57075-2178-4551-9AF2-D8C326CB1F94}" type="datetime1">
              <a:rPr lang="en-US" smtClean="0"/>
              <a:t>2/21/2021</a:t>
            </a:fld>
            <a:endParaRPr lang="en-US"/>
          </a:p>
        </p:txBody>
      </p:sp>
      <p:sp>
        <p:nvSpPr>
          <p:cNvPr id="3" name="Footer Placeholder 2"/>
          <p:cNvSpPr>
            <a:spLocks noGrp="1"/>
          </p:cNvSpPr>
          <p:nvPr>
            <p:ph type="ftr" sz="quarter" idx="11"/>
          </p:nvPr>
        </p:nvSpPr>
        <p:spPr/>
        <p:txBody>
          <a:bodyPr/>
          <a:lstStyle/>
          <a:p>
            <a:r>
              <a:rPr lang="en-US" smtClean="0"/>
              <a:t>STC skills for technology and coring</a:t>
            </a:r>
            <a:endParaRPr lang="en-US"/>
          </a:p>
        </p:txBody>
      </p:sp>
      <p:sp>
        <p:nvSpPr>
          <p:cNvPr id="4" name="Slide Number Placeholder 3"/>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1586789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43CA6D-AAA6-4055-80DE-C9DDECBC0743}" type="datetime1">
              <a:rPr lang="en-US" smtClean="0"/>
              <a:t>2/21/2021</a:t>
            </a:fld>
            <a:endParaRPr lang="en-US"/>
          </a:p>
        </p:txBody>
      </p:sp>
      <p:sp>
        <p:nvSpPr>
          <p:cNvPr id="6" name="Footer Placeholder 5"/>
          <p:cNvSpPr>
            <a:spLocks noGrp="1"/>
          </p:cNvSpPr>
          <p:nvPr>
            <p:ph type="ftr" sz="quarter" idx="11"/>
          </p:nvPr>
        </p:nvSpPr>
        <p:spPr/>
        <p:txBody>
          <a:bodyPr/>
          <a:lstStyle/>
          <a:p>
            <a:r>
              <a:rPr lang="en-US" smtClean="0"/>
              <a:t>STC skills for technology and coring</a:t>
            </a:r>
            <a:endParaRPr lang="en-US"/>
          </a:p>
        </p:txBody>
      </p:sp>
      <p:sp>
        <p:nvSpPr>
          <p:cNvPr id="7" name="Slide Number Placeholder 6"/>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2038323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FB4E236-EADF-4331-AD79-512549F9EC67}" type="datetime1">
              <a:rPr lang="en-US" smtClean="0"/>
              <a:t>2/21/2021</a:t>
            </a:fld>
            <a:endParaRPr lang="en-US"/>
          </a:p>
        </p:txBody>
      </p:sp>
      <p:sp>
        <p:nvSpPr>
          <p:cNvPr id="11" name="Slide Number Placeholder 10"/>
          <p:cNvSpPr>
            <a:spLocks noGrp="1"/>
          </p:cNvSpPr>
          <p:nvPr>
            <p:ph type="sldNum" sz="quarter" idx="11"/>
          </p:nvPr>
        </p:nvSpPr>
        <p:spPr/>
        <p:txBody>
          <a:bodyPr/>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50387-BA95-41AE-9568-5B5AB6112ACD}" type="datetime1">
              <a:rPr lang="en-US" smtClean="0"/>
              <a:t>2/21/2021</a:t>
            </a:fld>
            <a:endParaRPr lang="en-US"/>
          </a:p>
        </p:txBody>
      </p:sp>
      <p:sp>
        <p:nvSpPr>
          <p:cNvPr id="6" name="Footer Placeholder 5"/>
          <p:cNvSpPr>
            <a:spLocks noGrp="1"/>
          </p:cNvSpPr>
          <p:nvPr>
            <p:ph type="ftr" sz="quarter" idx="11"/>
          </p:nvPr>
        </p:nvSpPr>
        <p:spPr/>
        <p:txBody>
          <a:bodyPr/>
          <a:lstStyle/>
          <a:p>
            <a:r>
              <a:rPr lang="en-US" smtClean="0"/>
              <a:t>STC skills for technology and coring</a:t>
            </a:r>
            <a:endParaRPr lang="en-US"/>
          </a:p>
        </p:txBody>
      </p:sp>
      <p:sp>
        <p:nvSpPr>
          <p:cNvPr id="7" name="Slide Number Placeholder 6"/>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2231330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E9F02-939A-42AC-8E5C-96176E37A874}" type="datetime1">
              <a:rPr lang="en-US" smtClean="0"/>
              <a:t>2/21/2021</a:t>
            </a:fld>
            <a:endParaRPr lang="en-US"/>
          </a:p>
        </p:txBody>
      </p:sp>
      <p:sp>
        <p:nvSpPr>
          <p:cNvPr id="5" name="Footer Placeholder 4"/>
          <p:cNvSpPr>
            <a:spLocks noGrp="1"/>
          </p:cNvSpPr>
          <p:nvPr>
            <p:ph type="ftr" sz="quarter" idx="11"/>
          </p:nvPr>
        </p:nvSpPr>
        <p:spPr/>
        <p:txBody>
          <a:bodyPr/>
          <a:lstStyle/>
          <a:p>
            <a:r>
              <a:rPr lang="en-US" smtClean="0"/>
              <a:t>STC skills for technology and coring</a:t>
            </a:r>
            <a:endParaRPr lang="en-US"/>
          </a:p>
        </p:txBody>
      </p:sp>
      <p:sp>
        <p:nvSpPr>
          <p:cNvPr id="6" name="Slide Number Placeholder 5"/>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4570963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0DAC58-C452-4DF5-81D8-CE4AAC46B506}" type="datetime1">
              <a:rPr lang="en-US" smtClean="0"/>
              <a:t>2/21/2021</a:t>
            </a:fld>
            <a:endParaRPr lang="en-US"/>
          </a:p>
        </p:txBody>
      </p:sp>
      <p:sp>
        <p:nvSpPr>
          <p:cNvPr id="5" name="Footer Placeholder 4"/>
          <p:cNvSpPr>
            <a:spLocks noGrp="1"/>
          </p:cNvSpPr>
          <p:nvPr>
            <p:ph type="ftr" sz="quarter" idx="11"/>
          </p:nvPr>
        </p:nvSpPr>
        <p:spPr/>
        <p:txBody>
          <a:bodyPr/>
          <a:lstStyle/>
          <a:p>
            <a:r>
              <a:rPr lang="en-US" smtClean="0"/>
              <a:t>STC skills for technology and coring</a:t>
            </a:r>
            <a:endParaRPr lang="en-US"/>
          </a:p>
        </p:txBody>
      </p:sp>
      <p:sp>
        <p:nvSpPr>
          <p:cNvPr id="6" name="Slide Number Placeholder 5"/>
          <p:cNvSpPr>
            <a:spLocks noGrp="1"/>
          </p:cNvSpPr>
          <p:nvPr>
            <p:ph type="sldNum" sz="quarter" idx="12"/>
          </p:nvPr>
        </p:nvSpPr>
        <p:spPr/>
        <p:txBody>
          <a:bodyPr/>
          <a:lstStyle/>
          <a:p>
            <a:fld id="{B33F952E-3B53-42C2-8B81-ABC840A7AB6C}" type="slidenum">
              <a:rPr lang="en-US" smtClean="0"/>
              <a:t>‹#›</a:t>
            </a:fld>
            <a:endParaRPr lang="en-US"/>
          </a:p>
        </p:txBody>
      </p:sp>
    </p:spTree>
    <p:extLst>
      <p:ext uri="{BB962C8B-B14F-4D97-AF65-F5344CB8AC3E}">
        <p14:creationId xmlns:p14="http://schemas.microsoft.com/office/powerpoint/2010/main" val="1225125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66E2F29-9D10-4DC6-9E66-283FCFD5919E}" type="datetime1">
              <a:rPr lang="en-US" smtClean="0"/>
              <a:t>2/21/2021</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STC skills for technology and coring</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A2F3A2D5-DC35-43E8-865B-CA19F8FB2A5A}" type="datetime1">
              <a:rPr lang="en-US" smtClean="0"/>
              <a:t>2/21/2021</a:t>
            </a:fld>
            <a:endParaRPr lang="en-US"/>
          </a:p>
        </p:txBody>
      </p:sp>
      <p:sp>
        <p:nvSpPr>
          <p:cNvPr id="13" name="Slide Number Placeholder 12"/>
          <p:cNvSpPr>
            <a:spLocks noGrp="1"/>
          </p:cNvSpPr>
          <p:nvPr>
            <p:ph type="sldNum" sz="quarter" idx="11"/>
          </p:nvPr>
        </p:nvSpPr>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CBAA2404-E15D-42A7-B09F-D027ACC5A792}" type="datetime1">
              <a:rPr lang="en-US" smtClean="0"/>
              <a:t>2/21/2021</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3718C7AB-A4A1-4B5D-B8B9-86BF6D9BA8C3}" type="datetime1">
              <a:rPr lang="en-US" smtClean="0"/>
              <a:t>2/21/2021</a:t>
            </a:fld>
            <a:endParaRPr lang="en-US"/>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EB9A8F5-DCDC-45AA-915D-0270A5BE066E}" type="datetime1">
              <a:rPr lang="en-US" smtClean="0"/>
              <a:t>2/21/2021</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D7401942-DDAF-49FF-9029-8739623F1729}" type="datetime1">
              <a:rPr lang="en-US" smtClean="0"/>
              <a:t>2/21/2021</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94C86C4B-D479-4BEC-8757-78AEA309F436}" type="datetime1">
              <a:rPr lang="en-US" smtClean="0"/>
              <a:t>2/21/2021</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STC skills for technology and coring</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B6F15528-21DE-4FAA-801E-634DDDAF4B2B}" type="slidenum">
              <a:rPr lang="en-US" smtClean="0"/>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6929A001-5BDB-4B32-B3AD-F349A0B80FC4}" type="datetime1">
              <a:rPr lang="en-US" smtClean="0"/>
              <a:t>2/21/2021</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r>
              <a:rPr lang="en-US" smtClean="0"/>
              <a:t>STC skills for technology and coring</a:t>
            </a: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sldNum="0" hdr="0" dt="0"/>
  <p:txStyles>
    <p:titleStyle>
      <a:lvl1pPr algn="r" defTabSz="914400" rtl="1"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r" defTabSz="914400" rtl="1"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r" defTabSz="914400" rtl="1"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r" defTabSz="914400" rtl="1"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A7514-AC09-48CE-9A47-265894371B3B}" type="datetime1">
              <a:rPr lang="en-US" smtClean="0"/>
              <a:t>2/21/2021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STC skills for technology and coring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F952E-3B53-42C2-8B81-ABC840A7AB6C}"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848600" y="5715000"/>
            <a:ext cx="1066800" cy="985714"/>
          </a:xfrm>
          <a:prstGeom prst="rect">
            <a:avLst/>
          </a:prstGeom>
        </p:spPr>
      </p:pic>
    </p:spTree>
    <p:extLst>
      <p:ext uri="{BB962C8B-B14F-4D97-AF65-F5344CB8AC3E}">
        <p14:creationId xmlns:p14="http://schemas.microsoft.com/office/powerpoint/2010/main" val="328499486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5715000"/>
          </a:xfrm>
        </p:spPr>
        <p:txBody>
          <a:bodyPr/>
          <a:lstStyle/>
          <a:p>
            <a:pPr algn="ctr" rtl="0"/>
            <a:r>
              <a:rPr lang="en-US" dirty="0" smtClean="0"/>
              <a:t/>
            </a:r>
            <a:br>
              <a:rPr lang="en-US" dirty="0" smtClean="0"/>
            </a:br>
            <a:r>
              <a:rPr lang="en-US" dirty="0"/>
              <a:t/>
            </a:r>
            <a:br>
              <a:rPr lang="en-US" dirty="0"/>
            </a:br>
            <a:r>
              <a:rPr lang="en-US" dirty="0" smtClean="0"/>
              <a:t/>
            </a:r>
            <a:br>
              <a:rPr lang="en-US" dirty="0" smtClean="0"/>
            </a:br>
            <a:r>
              <a:rPr lang="en-US" dirty="0" smtClean="0"/>
              <a:t>   </a:t>
            </a:r>
            <a:r>
              <a:rPr lang="en-US" sz="3200" b="1" dirty="0">
                <a:latin typeface="Aharoni" pitchFamily="2" charset="-79"/>
                <a:cs typeface="Aharoni" pitchFamily="2" charset="-79"/>
              </a:rPr>
              <a:t>FIRE </a:t>
            </a:r>
            <a:r>
              <a:rPr lang="en-US" sz="3200" b="1" dirty="0" smtClean="0">
                <a:latin typeface="Aharoni" pitchFamily="2" charset="-79"/>
                <a:cs typeface="Aharoni" pitchFamily="2" charset="-79"/>
              </a:rPr>
              <a:t>SAFETY  </a:t>
            </a:r>
            <a:r>
              <a:rPr lang="en-US" sz="3200" b="1" dirty="0">
                <a:latin typeface="Aharoni" pitchFamily="2" charset="-79"/>
                <a:cs typeface="Aharoni" pitchFamily="2" charset="-79"/>
              </a:rPr>
              <a:t>WORKSHOP</a:t>
            </a:r>
            <a:r>
              <a:rPr lang="en-US" b="1" dirty="0">
                <a:latin typeface="Aharoni" pitchFamily="2" charset="-79"/>
              </a:rPr>
              <a:t/>
            </a:r>
            <a:br>
              <a:rPr lang="en-US" b="1" dirty="0">
                <a:latin typeface="Aharoni" pitchFamily="2" charset="-79"/>
              </a:rPr>
            </a:br>
            <a:r>
              <a:rPr lang="en-US" b="1" dirty="0" smtClean="0">
                <a:latin typeface="Aharoni" pitchFamily="2" charset="-79"/>
              </a:rPr>
              <a:t/>
            </a:r>
            <a:br>
              <a:rPr lang="en-US" b="1" dirty="0" smtClean="0">
                <a:latin typeface="Aharoni" pitchFamily="2" charset="-79"/>
              </a:rPr>
            </a:br>
            <a:r>
              <a:rPr lang="en-US" sz="2800" dirty="0" smtClean="0">
                <a:latin typeface="Aharoni" pitchFamily="2" charset="-79"/>
                <a:cs typeface="Aharoni" pitchFamily="2" charset="-79"/>
              </a:rPr>
              <a:t>Drilling </a:t>
            </a:r>
            <a:r>
              <a:rPr lang="ar-EG" sz="2800" dirty="0" smtClean="0">
                <a:latin typeface="Aharoni" pitchFamily="2" charset="-79"/>
                <a:cs typeface="Aharoni" pitchFamily="2" charset="-79"/>
              </a:rPr>
              <a:t> &amp;</a:t>
            </a:r>
            <a:r>
              <a:rPr lang="en-US" sz="2800" dirty="0" smtClean="0">
                <a:latin typeface="Aharoni" pitchFamily="2" charset="-79"/>
                <a:cs typeface="Aharoni" pitchFamily="2" charset="-79"/>
              </a:rPr>
              <a:t>Workover</a:t>
            </a:r>
            <a:r>
              <a:rPr lang="ar-EG" sz="2800" b="1" dirty="0" smtClean="0">
                <a:latin typeface="Aharoni" pitchFamily="2" charset="-79"/>
              </a:rPr>
              <a:t/>
            </a:r>
            <a:br>
              <a:rPr lang="ar-EG" sz="2800" b="1" dirty="0" smtClean="0">
                <a:latin typeface="Aharoni" pitchFamily="2" charset="-79"/>
              </a:rPr>
            </a:br>
            <a:r>
              <a:rPr lang="en-US" sz="2800" b="1" dirty="0" smtClean="0">
                <a:latin typeface="Aharoni" pitchFamily="2" charset="-79"/>
              </a:rPr>
              <a:t/>
            </a:r>
            <a:br>
              <a:rPr lang="en-US" sz="2800" b="1" dirty="0" smtClean="0">
                <a:latin typeface="Aharoni" pitchFamily="2" charset="-79"/>
              </a:rPr>
            </a:br>
            <a:r>
              <a:rPr lang="en-US" b="1" dirty="0">
                <a:latin typeface="Aharoni" pitchFamily="2" charset="-79"/>
              </a:rPr>
              <a:t/>
            </a:r>
            <a:br>
              <a:rPr lang="en-US" b="1" dirty="0">
                <a:latin typeface="Aharoni" pitchFamily="2" charset="-79"/>
              </a:rPr>
            </a:br>
            <a:r>
              <a:rPr lang="ar-EG" dirty="0"/>
              <a:t/>
            </a:r>
            <a:br>
              <a:rPr lang="ar-EG" dirty="0"/>
            </a:br>
            <a:endParaRPr lang="ar-EG" dirty="0">
              <a:solidFill>
                <a:srgbClr val="0000FF"/>
              </a:solidFill>
            </a:endParaRPr>
          </a:p>
        </p:txBody>
      </p:sp>
      <p:sp>
        <p:nvSpPr>
          <p:cNvPr id="3" name="Footer Placeholder 2"/>
          <p:cNvSpPr>
            <a:spLocks noGrp="1"/>
          </p:cNvSpPr>
          <p:nvPr>
            <p:ph type="ftr" sz="quarter" idx="12"/>
          </p:nvPr>
        </p:nvSpPr>
        <p:spPr/>
        <p:txBody>
          <a:bodyPr/>
          <a:lstStyle/>
          <a:p>
            <a:r>
              <a:rPr lang="en-US" smtClean="0"/>
              <a:t>STC skills for technology and coring</a:t>
            </a:r>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5941611"/>
            <a:ext cx="1541173" cy="704360"/>
          </a:xfrm>
          <a:prstGeom prst="rect">
            <a:avLst/>
          </a:prstGeom>
        </p:spPr>
      </p:pic>
    </p:spTree>
    <p:extLst>
      <p:ext uri="{BB962C8B-B14F-4D97-AF65-F5344CB8AC3E}">
        <p14:creationId xmlns:p14="http://schemas.microsoft.com/office/powerpoint/2010/main" val="4070881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2907" y="30051"/>
            <a:ext cx="7924800" cy="5355312"/>
          </a:xfrm>
          <a:prstGeom prst="rect">
            <a:avLst/>
          </a:prstGeom>
          <a:noFill/>
        </p:spPr>
        <p:txBody>
          <a:bodyPr wrap="square" rtlCol="1">
            <a:spAutoFit/>
          </a:bodyPr>
          <a:lstStyle/>
          <a:p>
            <a:r>
              <a:rPr lang="en-US" sz="2400" b="1" u="sng" dirty="0"/>
              <a:t>Course Objectives </a:t>
            </a:r>
            <a:r>
              <a:rPr lang="en-US" sz="2400" b="1" u="sng" dirty="0" smtClean="0"/>
              <a:t>:</a:t>
            </a:r>
          </a:p>
          <a:p>
            <a:endParaRPr lang="en-US" sz="2400" b="1" u="sng" dirty="0"/>
          </a:p>
          <a:p>
            <a:r>
              <a:rPr lang="en-US" dirty="0"/>
              <a:t>After completing this workshop, attendees will have  the necessary theoretical and practical knowledge of</a:t>
            </a:r>
            <a:r>
              <a:rPr lang="en-US" dirty="0" smtClean="0"/>
              <a:t>:</a:t>
            </a:r>
          </a:p>
          <a:p>
            <a:endParaRPr lang="en-US" dirty="0" smtClean="0"/>
          </a:p>
          <a:p>
            <a:endParaRPr lang="en-US" dirty="0"/>
          </a:p>
          <a:p>
            <a:pPr marL="285750" indent="-285750">
              <a:buFont typeface="Wingdings" panose="05000000000000000000" pitchFamily="2" charset="2"/>
              <a:buChar char="ü"/>
            </a:pPr>
            <a:r>
              <a:rPr lang="en-US" dirty="0" smtClean="0"/>
              <a:t> </a:t>
            </a:r>
            <a:r>
              <a:rPr lang="en-US" dirty="0"/>
              <a:t>Definition of a fire.        </a:t>
            </a:r>
          </a:p>
          <a:p>
            <a:pPr marL="285750" indent="-285750">
              <a:buFont typeface="Wingdings" panose="05000000000000000000" pitchFamily="2" charset="2"/>
              <a:buChar char="ü"/>
            </a:pPr>
            <a:r>
              <a:rPr lang="en-US" dirty="0" smtClean="0"/>
              <a:t> </a:t>
            </a:r>
            <a:r>
              <a:rPr lang="en-US" dirty="0"/>
              <a:t>Understanding the fire triangle.        </a:t>
            </a:r>
          </a:p>
          <a:p>
            <a:pPr marL="285750" indent="-285750">
              <a:buFont typeface="Wingdings" panose="05000000000000000000" pitchFamily="2" charset="2"/>
              <a:buChar char="ü"/>
            </a:pPr>
            <a:r>
              <a:rPr lang="en-US" dirty="0" smtClean="0"/>
              <a:t> </a:t>
            </a:r>
            <a:r>
              <a:rPr lang="en-US" dirty="0"/>
              <a:t>Defining the types of fire.</a:t>
            </a:r>
          </a:p>
          <a:p>
            <a:pPr marL="285750" indent="-285750">
              <a:buFont typeface="Wingdings" panose="05000000000000000000" pitchFamily="2" charset="2"/>
              <a:buChar char="ü"/>
            </a:pPr>
            <a:r>
              <a:rPr lang="en-US" dirty="0" smtClean="0"/>
              <a:t> </a:t>
            </a:r>
            <a:r>
              <a:rPr lang="en-US" dirty="0"/>
              <a:t>Defining and understand what can allow a fire to increase in strength.         </a:t>
            </a:r>
          </a:p>
          <a:p>
            <a:pPr marL="285750" indent="-285750">
              <a:buFont typeface="Wingdings" panose="05000000000000000000" pitchFamily="2" charset="2"/>
              <a:buChar char="ü"/>
            </a:pPr>
            <a:r>
              <a:rPr lang="en-US" dirty="0" smtClean="0"/>
              <a:t> </a:t>
            </a:r>
            <a:r>
              <a:rPr lang="en-US" dirty="0"/>
              <a:t>Understanding the types of fire extinguishers and their components. </a:t>
            </a:r>
          </a:p>
          <a:p>
            <a:pPr marL="285750" indent="-285750">
              <a:buFont typeface="Wingdings" panose="05000000000000000000" pitchFamily="2" charset="2"/>
              <a:buChar char="ü"/>
            </a:pPr>
            <a:r>
              <a:rPr lang="en-US" dirty="0" smtClean="0"/>
              <a:t> </a:t>
            </a:r>
            <a:r>
              <a:rPr lang="en-US" dirty="0"/>
              <a:t>How to control a fire using fire extinguishing materials and techniques.</a:t>
            </a:r>
          </a:p>
          <a:p>
            <a:pPr marL="285750" indent="-285750">
              <a:buFont typeface="Wingdings" panose="05000000000000000000" pitchFamily="2" charset="2"/>
              <a:buChar char="ü"/>
            </a:pPr>
            <a:r>
              <a:rPr lang="en-US" dirty="0" smtClean="0"/>
              <a:t> </a:t>
            </a:r>
            <a:r>
              <a:rPr lang="en-US" dirty="0"/>
              <a:t>How to use a fire extinguisher</a:t>
            </a:r>
            <a:r>
              <a:rPr lang="en-US" dirty="0" smtClean="0"/>
              <a:t>.</a:t>
            </a:r>
          </a:p>
          <a:p>
            <a:pPr marL="285750" indent="-285750">
              <a:buFont typeface="Wingdings" panose="05000000000000000000" pitchFamily="2" charset="2"/>
              <a:buChar char="ü"/>
            </a:pPr>
            <a:r>
              <a:rPr lang="en-US" dirty="0" smtClean="0"/>
              <a:t> </a:t>
            </a:r>
            <a:r>
              <a:rPr lang="en-US" dirty="0"/>
              <a:t>What do if you or others are caught in a fire. </a:t>
            </a:r>
          </a:p>
          <a:p>
            <a:pPr marL="285750" indent="-285750">
              <a:buFont typeface="Wingdings" panose="05000000000000000000" pitchFamily="2" charset="2"/>
              <a:buChar char="ü"/>
            </a:pPr>
            <a:r>
              <a:rPr lang="en-US" dirty="0" smtClean="0"/>
              <a:t> </a:t>
            </a:r>
            <a:r>
              <a:rPr lang="en-US" dirty="0"/>
              <a:t>How to evacuate efficiently during an emergency. </a:t>
            </a:r>
          </a:p>
          <a:p>
            <a:pPr marL="285750" indent="-285750">
              <a:buFont typeface="Wingdings" panose="05000000000000000000" pitchFamily="2" charset="2"/>
              <a:buChar char="ü"/>
            </a:pPr>
            <a:r>
              <a:rPr lang="en-US" dirty="0" smtClean="0"/>
              <a:t> </a:t>
            </a:r>
            <a:r>
              <a:rPr lang="en-US" dirty="0"/>
              <a:t>Medical Services and First aid.</a:t>
            </a:r>
          </a:p>
          <a:p>
            <a:pPr marL="285750" indent="-285750">
              <a:buFont typeface="Wingdings" panose="05000000000000000000" pitchFamily="2" charset="2"/>
              <a:buChar char="ü"/>
            </a:pPr>
            <a:r>
              <a:rPr lang="en-US" dirty="0" smtClean="0"/>
              <a:t> </a:t>
            </a:r>
            <a:r>
              <a:rPr lang="en-US" dirty="0"/>
              <a:t>Understand how fire risks are controlled in the workplace.</a:t>
            </a:r>
            <a:endParaRPr lang="en-US" dirty="0" smtClean="0"/>
          </a:p>
          <a:p>
            <a:pPr marL="342900" indent="-342900">
              <a:buFont typeface="Wingdings" panose="05000000000000000000" pitchFamily="2" charset="2"/>
              <a:buChar char="ü"/>
            </a:pPr>
            <a:endParaRPr lang="en-US" sz="2400" b="1" u="sng" dirty="0"/>
          </a:p>
        </p:txBody>
      </p:sp>
      <p:sp>
        <p:nvSpPr>
          <p:cNvPr id="2" name="Footer Placeholder 1"/>
          <p:cNvSpPr>
            <a:spLocks noGrp="1"/>
          </p:cNvSpPr>
          <p:nvPr>
            <p:ph type="ftr" sz="quarter" idx="12"/>
          </p:nvPr>
        </p:nvSpPr>
        <p:spPr>
          <a:xfrm>
            <a:off x="5943600" y="6248400"/>
            <a:ext cx="2820987" cy="152400"/>
          </a:xfrm>
        </p:spPr>
        <p:txBody>
          <a:bodyPr/>
          <a:lstStyle/>
          <a:p>
            <a:r>
              <a:rPr lang="en-US" dirty="0" smtClean="0"/>
              <a:t>STC skills for technology and coring</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38" y="6019800"/>
            <a:ext cx="1752600" cy="704966"/>
          </a:xfrm>
          <a:prstGeom prst="rect">
            <a:avLst/>
          </a:prstGeom>
        </p:spPr>
      </p:pic>
    </p:spTree>
    <p:extLst>
      <p:ext uri="{BB962C8B-B14F-4D97-AF65-F5344CB8AC3E}">
        <p14:creationId xmlns:p14="http://schemas.microsoft.com/office/powerpoint/2010/main" val="3808168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304800"/>
            <a:ext cx="8001000" cy="6278642"/>
          </a:xfrm>
          <a:prstGeom prst="rect">
            <a:avLst/>
          </a:prstGeom>
          <a:noFill/>
        </p:spPr>
        <p:txBody>
          <a:bodyPr wrap="square" rtlCol="1">
            <a:spAutoFit/>
          </a:bodyPr>
          <a:lstStyle/>
          <a:p>
            <a:pPr algn="just"/>
            <a:r>
              <a:rPr lang="en-US" sz="2400" b="1" u="sng" dirty="0"/>
              <a:t>Course Description:</a:t>
            </a:r>
          </a:p>
          <a:p>
            <a:pPr algn="just"/>
            <a:endParaRPr lang="en-US" b="1" dirty="0" smtClean="0"/>
          </a:p>
          <a:p>
            <a:pPr algn="just"/>
            <a:r>
              <a:rPr lang="en-US" dirty="0"/>
              <a:t>FIRE </a:t>
            </a:r>
            <a:r>
              <a:rPr lang="en-US" dirty="0" smtClean="0"/>
              <a:t>SAFETY  WORKSHOP consists </a:t>
            </a:r>
            <a:r>
              <a:rPr lang="en-US" dirty="0"/>
              <a:t>of four days of interactive classroom </a:t>
            </a:r>
            <a:r>
              <a:rPr lang="en-US" dirty="0" smtClean="0"/>
              <a:t>sessions:</a:t>
            </a:r>
          </a:p>
          <a:p>
            <a:pPr algn="just"/>
            <a:endParaRPr lang="en-US" dirty="0"/>
          </a:p>
          <a:p>
            <a:pPr marL="285750" indent="-285750" algn="just">
              <a:buFont typeface="Wingdings" panose="05000000000000000000" pitchFamily="2" charset="2"/>
              <a:buChar char="Ø"/>
            </a:pPr>
            <a:r>
              <a:rPr lang="en-US" dirty="0" smtClean="0"/>
              <a:t>In </a:t>
            </a:r>
            <a:r>
              <a:rPr lang="en-US" dirty="0"/>
              <a:t>order to make sure that your staff are making life as safe and as easy as possible for themselves, you always want to give them the right training and techniques to understand the importance of fire safety by understanding of fire regulations and general fire precautions. It's all about making life easier for your staff, not harder.</a:t>
            </a:r>
            <a:endParaRPr lang="en-US" b="1" dirty="0"/>
          </a:p>
          <a:p>
            <a:pPr marL="285750" indent="-285750" algn="just">
              <a:buFont typeface="Wingdings" panose="05000000000000000000" pitchFamily="2" charset="2"/>
              <a:buChar char="Ø"/>
            </a:pPr>
            <a:r>
              <a:rPr lang="en-US" dirty="0"/>
              <a:t>FIRE </a:t>
            </a:r>
            <a:r>
              <a:rPr lang="en-US" dirty="0" smtClean="0"/>
              <a:t>SAFETY  </a:t>
            </a:r>
            <a:r>
              <a:rPr lang="en-US" dirty="0"/>
              <a:t>WORKSHOP </a:t>
            </a:r>
            <a:r>
              <a:rPr lang="en-US" dirty="0" smtClean="0"/>
              <a:t>covers </a:t>
            </a:r>
            <a:r>
              <a:rPr lang="en-US" dirty="0"/>
              <a:t>the importance of fire safety by understanding what the fire triangle is and how fires spread, The types of fire are also discussed, with the types of extinguishers which are needed to put them out respectively</a:t>
            </a:r>
            <a:r>
              <a:rPr lang="en-US" dirty="0" smtClean="0"/>
              <a:t>. Also </a:t>
            </a:r>
            <a:r>
              <a:rPr lang="en-US" dirty="0"/>
              <a:t>basic knowledge  of key topics required to ensure: Reduce the amount of work-related injuries, Improve the physical condition of your staff  members, Minimize absences &amp; work time and Increase productivity</a:t>
            </a:r>
            <a:r>
              <a:rPr lang="en-US" dirty="0" smtClean="0"/>
              <a:t>.</a:t>
            </a:r>
          </a:p>
          <a:p>
            <a:pPr marL="285750" indent="-285750" algn="just">
              <a:buFont typeface="Wingdings" panose="05000000000000000000" pitchFamily="2" charset="2"/>
              <a:buChar char="Ø"/>
            </a:pPr>
            <a:endParaRPr lang="en-US" b="1" dirty="0" smtClean="0"/>
          </a:p>
          <a:p>
            <a:r>
              <a:rPr lang="en-US" b="1" u="sng" dirty="0"/>
              <a:t>Additionally we provide the candidates with the following</a:t>
            </a:r>
            <a:r>
              <a:rPr lang="en-US" b="1" u="sng" dirty="0" smtClean="0"/>
              <a:t>:</a:t>
            </a:r>
            <a:endParaRPr lang="en-US" sz="1000" b="1" u="sng" dirty="0" smtClean="0"/>
          </a:p>
          <a:p>
            <a:endParaRPr lang="en-US" b="1" u="sng" dirty="0"/>
          </a:p>
          <a:p>
            <a:r>
              <a:rPr lang="en-US" dirty="0" smtClean="0"/>
              <a:t>• </a:t>
            </a:r>
            <a:r>
              <a:rPr lang="en-US" dirty="0"/>
              <a:t>Multiple examples of good and bad practices, including photos.</a:t>
            </a:r>
          </a:p>
          <a:p>
            <a:r>
              <a:rPr lang="en-US" dirty="0"/>
              <a:t>• A presentation of improvements and new designs of lifting technology.</a:t>
            </a:r>
          </a:p>
          <a:p>
            <a:r>
              <a:rPr lang="en-US" dirty="0"/>
              <a:t>• </a:t>
            </a:r>
            <a:r>
              <a:rPr lang="en-US" dirty="0" smtClean="0"/>
              <a:t>Full API Data Required in petroleum industry</a:t>
            </a:r>
            <a:endParaRPr lang="ar-EG" dirty="0"/>
          </a:p>
          <a:p>
            <a:r>
              <a:rPr lang="en-US" dirty="0" smtClean="0"/>
              <a:t>• </a:t>
            </a:r>
            <a:r>
              <a:rPr lang="en-US" dirty="0"/>
              <a:t>Further explanation of the workshop manual.</a:t>
            </a:r>
            <a:endParaRPr lang="ar-EG" dirty="0"/>
          </a:p>
        </p:txBody>
      </p:sp>
      <p:sp>
        <p:nvSpPr>
          <p:cNvPr id="2" name="Footer Placeholder 1"/>
          <p:cNvSpPr>
            <a:spLocks noGrp="1"/>
          </p:cNvSpPr>
          <p:nvPr>
            <p:ph type="ftr" sz="quarter" idx="12"/>
          </p:nvPr>
        </p:nvSpPr>
        <p:spPr/>
        <p:txBody>
          <a:bodyPr/>
          <a:lstStyle/>
          <a:p>
            <a:r>
              <a:rPr lang="en-US" smtClean="0"/>
              <a:t>STC skills for technology and coring</a:t>
            </a:r>
            <a:endParaRPr lang="en-US"/>
          </a:p>
        </p:txBody>
      </p:sp>
    </p:spTree>
    <p:extLst>
      <p:ext uri="{BB962C8B-B14F-4D97-AF65-F5344CB8AC3E}">
        <p14:creationId xmlns:p14="http://schemas.microsoft.com/office/powerpoint/2010/main" val="338961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001000" cy="3693319"/>
          </a:xfrm>
          <a:prstGeom prst="rect">
            <a:avLst/>
          </a:prstGeom>
          <a:noFill/>
        </p:spPr>
        <p:txBody>
          <a:bodyPr wrap="square" rtlCol="1">
            <a:spAutoFit/>
          </a:bodyPr>
          <a:lstStyle/>
          <a:p>
            <a:r>
              <a:rPr lang="en-US" b="1" dirty="0"/>
              <a:t>Who Should Attend </a:t>
            </a:r>
            <a:r>
              <a:rPr lang="en-US" b="1" dirty="0" smtClean="0"/>
              <a:t>:</a:t>
            </a:r>
          </a:p>
          <a:p>
            <a:endParaRPr lang="en-US" b="1" dirty="0"/>
          </a:p>
          <a:p>
            <a:pPr algn="just"/>
            <a:r>
              <a:rPr lang="en-US" dirty="0"/>
              <a:t>This workshop is aimed at: Personnel wishing to be involved with the </a:t>
            </a:r>
            <a:r>
              <a:rPr lang="en-US" dirty="0" smtClean="0"/>
              <a:t>FIRE SAFETY Operation. </a:t>
            </a:r>
            <a:r>
              <a:rPr lang="en-US" dirty="0"/>
              <a:t>It is also beneficial to  management and other personnel with a responsibility for </a:t>
            </a:r>
            <a:r>
              <a:rPr lang="en-US" dirty="0" smtClean="0"/>
              <a:t>safe </a:t>
            </a:r>
            <a:r>
              <a:rPr lang="en-US" dirty="0"/>
              <a:t>operations, both offshore and onshore</a:t>
            </a:r>
            <a:r>
              <a:rPr lang="en-US" dirty="0" smtClean="0"/>
              <a:t>:</a:t>
            </a:r>
          </a:p>
          <a:p>
            <a:endParaRPr lang="en-US" dirty="0"/>
          </a:p>
          <a:p>
            <a:pPr marL="285750" indent="-285750">
              <a:buFont typeface="Arial" panose="020B0604020202020204" pitchFamily="34" charset="0"/>
              <a:buChar char="•"/>
            </a:pPr>
            <a:r>
              <a:rPr lang="en-US" dirty="0" smtClean="0"/>
              <a:t>Drilling Supervisors</a:t>
            </a:r>
          </a:p>
          <a:p>
            <a:pPr marL="285750" indent="-285750">
              <a:buFont typeface="Arial" panose="020B0604020202020204" pitchFamily="34" charset="0"/>
              <a:buChar char="•"/>
            </a:pPr>
            <a:r>
              <a:rPr lang="en-US" dirty="0" smtClean="0"/>
              <a:t> </a:t>
            </a:r>
            <a:r>
              <a:rPr lang="en-US" dirty="0"/>
              <a:t>HSE Supervisors  </a:t>
            </a:r>
          </a:p>
          <a:p>
            <a:pPr marL="285750" indent="-285750">
              <a:buFont typeface="Arial" panose="020B0604020202020204" pitchFamily="34" charset="0"/>
              <a:buChar char="•"/>
            </a:pPr>
            <a:r>
              <a:rPr lang="en-US" dirty="0" smtClean="0"/>
              <a:t>HSE Manager</a:t>
            </a:r>
          </a:p>
          <a:p>
            <a:pPr marL="285750" indent="-285750">
              <a:buFont typeface="Arial" panose="020B0604020202020204" pitchFamily="34" charset="0"/>
              <a:buChar char="•"/>
            </a:pPr>
            <a:r>
              <a:rPr lang="en-US" dirty="0" smtClean="0"/>
              <a:t>Rig Managers</a:t>
            </a:r>
          </a:p>
          <a:p>
            <a:pPr marL="285750" indent="-285750">
              <a:buFont typeface="Arial" panose="020B0604020202020204" pitchFamily="34" charset="0"/>
              <a:buChar char="•"/>
            </a:pPr>
            <a:r>
              <a:rPr lang="en-US" dirty="0"/>
              <a:t>Rig Crew </a:t>
            </a:r>
            <a:r>
              <a:rPr lang="en-US" dirty="0" smtClean="0"/>
              <a:t>Representative</a:t>
            </a:r>
          </a:p>
          <a:p>
            <a:pPr marL="285750" indent="-285750">
              <a:buFont typeface="Arial" panose="020B0604020202020204" pitchFamily="34" charset="0"/>
              <a:buChar char="•"/>
            </a:pPr>
            <a:r>
              <a:rPr lang="en-US" dirty="0"/>
              <a:t>Service CO. Representative </a:t>
            </a:r>
            <a:endParaRPr lang="en-US" dirty="0" smtClean="0"/>
          </a:p>
          <a:p>
            <a:pPr marL="285750" indent="-285750">
              <a:buFont typeface="Arial" panose="020B0604020202020204" pitchFamily="34" charset="0"/>
              <a:buChar char="•"/>
            </a:pPr>
            <a:r>
              <a:rPr lang="en-US" dirty="0" smtClean="0"/>
              <a:t>Maintenance </a:t>
            </a:r>
            <a:r>
              <a:rPr lang="en-US" dirty="0"/>
              <a:t>Supervisors</a:t>
            </a:r>
            <a:endParaRPr lang="ar-EG" dirty="0"/>
          </a:p>
        </p:txBody>
      </p:sp>
      <p:sp>
        <p:nvSpPr>
          <p:cNvPr id="2" name="Footer Placeholder 1"/>
          <p:cNvSpPr>
            <a:spLocks noGrp="1"/>
          </p:cNvSpPr>
          <p:nvPr>
            <p:ph type="ftr" sz="quarter" idx="12"/>
          </p:nvPr>
        </p:nvSpPr>
        <p:spPr/>
        <p:txBody>
          <a:bodyPr/>
          <a:lstStyle/>
          <a:p>
            <a:r>
              <a:rPr lang="en-US" smtClean="0"/>
              <a:t>STC skills for technology and coring</a:t>
            </a:r>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121" y="5834130"/>
            <a:ext cx="1765479" cy="861698"/>
          </a:xfrm>
          <a:prstGeom prst="rect">
            <a:avLst/>
          </a:prstGeom>
        </p:spPr>
      </p:pic>
    </p:spTree>
    <p:extLst>
      <p:ext uri="{BB962C8B-B14F-4D97-AF65-F5344CB8AC3E}">
        <p14:creationId xmlns:p14="http://schemas.microsoft.com/office/powerpoint/2010/main" val="112907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843</TotalTime>
  <Words>412</Words>
  <Application>Microsoft Office PowerPoint</Application>
  <PresentationFormat>On-screen Show (4:3)</PresentationFormat>
  <Paragraphs>45</Paragraphs>
  <Slides>4</Slides>
  <Notes>0</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Composite</vt:lpstr>
      <vt:lpstr>Custom Design</vt:lpstr>
      <vt:lpstr>      FIRE SAFETY  WORKSHOP  Drilling  &amp;Workover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Rig Inspection Workshop Drilling &amp;  By: Raouf Rasmy Senior Drilling &amp; WO Supervisor (Eshpetco Jv. Lukoil) Senior Inspector “Consultant”</dc:title>
  <dc:creator>Raouf</dc:creator>
  <cp:lastModifiedBy>hp</cp:lastModifiedBy>
  <cp:revision>158</cp:revision>
  <cp:lastPrinted>2021-02-21T11:21:37Z</cp:lastPrinted>
  <dcterms:created xsi:type="dcterms:W3CDTF">2006-08-16T00:00:00Z</dcterms:created>
  <dcterms:modified xsi:type="dcterms:W3CDTF">2021-02-21T11:22:55Z</dcterms:modified>
</cp:coreProperties>
</file>